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73" r:id="rId1"/>
  </p:sldMasterIdLst>
  <p:notesMasterIdLst>
    <p:notesMasterId r:id="rId16"/>
  </p:notesMasterIdLst>
  <p:handoutMasterIdLst>
    <p:handoutMasterId r:id="rId17"/>
  </p:handoutMasterIdLst>
  <p:sldIdLst>
    <p:sldId id="273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oo Myat Sandy Maung" initials="" lastIdx="2" clrIdx="0"/>
  <p:cmAuthor id="1" name="Yijie Gao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45" autoAdjust="0"/>
  </p:normalViewPr>
  <p:slideViewPr>
    <p:cSldViewPr snapToGrid="0" snapToObjects="1">
      <p:cViewPr varScale="1">
        <p:scale>
          <a:sx n="108" d="100"/>
          <a:sy n="108" d="100"/>
        </p:scale>
        <p:origin x="170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CF5FB-87E3-6C4C-ABAC-DF440971041A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1D908-A674-944B-849A-9CEE96E4E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332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6362023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popularity of the existing facility has created a need for substantially more space. </a:t>
            </a:r>
          </a:p>
        </p:txBody>
      </p:sp>
    </p:spTree>
    <p:extLst>
      <p:ext uri="{BB962C8B-B14F-4D97-AF65-F5344CB8AC3E}">
        <p14:creationId xmlns:p14="http://schemas.microsoft.com/office/powerpoint/2010/main" val="3258834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7047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3103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583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61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218181"/>
              <a:buFont typeface="Times New Roman"/>
              <a:buChar char="•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9525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6102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536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595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NAU Tech standards will help the design to fit the constraints of NAU.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City of Flagstaff </a:t>
            </a:r>
            <a:r>
              <a:rPr lang="en-US" dirty="0" err="1"/>
              <a:t>Engr</a:t>
            </a:r>
            <a:r>
              <a:rPr lang="en-US" dirty="0"/>
              <a:t> Standards will help to meet the standards.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IBC 2009 will help finalize the design to ensure it meets all design safety requirements. </a:t>
            </a:r>
          </a:p>
        </p:txBody>
      </p:sp>
    </p:spTree>
    <p:extLst>
      <p:ext uri="{BB962C8B-B14F-4D97-AF65-F5344CB8AC3E}">
        <p14:creationId xmlns:p14="http://schemas.microsoft.com/office/powerpoint/2010/main" val="814045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2103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0068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7017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chemeClr val="dk2"/>
                </a:solidFill>
              </a:rPr>
              <a:t>‹#›</a:t>
            </a:fld>
            <a:endParaRPr lang="en-US" sz="1000">
              <a:solidFill>
                <a:schemeClr val="dk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chemeClr val="dk2"/>
                </a:solidFill>
              </a:rPr>
              <a:t>‹#›</a:t>
            </a:fld>
            <a:endParaRPr lang="en-US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chemeClr val="dk2"/>
                </a:solidFill>
              </a:rPr>
              <a:t>‹#›</a:t>
            </a:fld>
            <a:endParaRPr lang="en-US" sz="1000">
              <a:solidFill>
                <a:schemeClr val="dk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chemeClr val="dk2"/>
                </a:solidFill>
              </a:rPr>
              <a:t>‹#›</a:t>
            </a:fld>
            <a:endParaRPr lang="en-US" sz="1000">
              <a:solidFill>
                <a:schemeClr val="dk2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chemeClr val="dk2"/>
                </a:solidFill>
              </a:rPr>
              <a:t>‹#›</a:t>
            </a:fld>
            <a:endParaRPr lang="en-US" sz="1000">
              <a:solidFill>
                <a:schemeClr val="dk2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chemeClr val="dk2"/>
                </a:solidFill>
              </a:rPr>
              <a:t>‹#›</a:t>
            </a:fld>
            <a:endParaRPr lang="en-US" sz="1000">
              <a:solidFill>
                <a:schemeClr val="dk2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chemeClr val="dk2"/>
                </a:solidFill>
              </a:rPr>
              <a:t>‹#›</a:t>
            </a:fld>
            <a:endParaRPr lang="en-US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chemeClr val="dk2"/>
                </a:solidFill>
              </a:rPr>
              <a:t>‹#›</a:t>
            </a:fld>
            <a:endParaRPr lang="en-US" sz="1000">
              <a:solidFill>
                <a:schemeClr val="dk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chemeClr val="dk2"/>
                </a:solidFill>
              </a:rPr>
              <a:t>‹#›</a:t>
            </a:fld>
            <a:endParaRPr lang="en-US" sz="1000">
              <a:solidFill>
                <a:schemeClr val="dk2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chemeClr val="dk2"/>
                </a:solidFill>
              </a:rPr>
              <a:t>‹#›</a:t>
            </a:fld>
            <a:endParaRPr lang="en-US" sz="1000">
              <a:solidFill>
                <a:schemeClr val="dk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9716" y="4038600"/>
            <a:ext cx="8726658" cy="1828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	NAU International pavilion 	expansion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5139" y="6050037"/>
            <a:ext cx="5768687" cy="68580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Abdulaziz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</a:t>
            </a:r>
            <a:r>
              <a:rPr lang="en-US" sz="2400" dirty="0" err="1" smtClean="0">
                <a:solidFill>
                  <a:schemeClr val="bg1"/>
                </a:solidFill>
              </a:rPr>
              <a:t>lajmi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>
                <a:solidFill>
                  <a:schemeClr val="bg1"/>
                </a:solidFill>
              </a:rPr>
              <a:t>P</a:t>
            </a:r>
            <a:r>
              <a:rPr lang="en-US" sz="2400" dirty="0" smtClean="0">
                <a:solidFill>
                  <a:schemeClr val="bg1"/>
                </a:solidFill>
              </a:rPr>
              <a:t>hoo </a:t>
            </a:r>
            <a:r>
              <a:rPr lang="en-US" sz="2400" dirty="0">
                <a:solidFill>
                  <a:schemeClr val="bg1"/>
                </a:solidFill>
              </a:rPr>
              <a:t>M</a:t>
            </a:r>
            <a:r>
              <a:rPr lang="en-US" sz="2400" dirty="0" smtClean="0">
                <a:solidFill>
                  <a:schemeClr val="bg1"/>
                </a:solidFill>
              </a:rPr>
              <a:t>yat </a:t>
            </a:r>
            <a:r>
              <a:rPr lang="en-US" sz="2400" dirty="0">
                <a:solidFill>
                  <a:schemeClr val="bg1"/>
                </a:solidFill>
              </a:rPr>
              <a:t>S</a:t>
            </a:r>
            <a:r>
              <a:rPr lang="en-US" sz="2400" dirty="0" smtClean="0">
                <a:solidFill>
                  <a:schemeClr val="bg1"/>
                </a:solidFill>
              </a:rPr>
              <a:t>andy </a:t>
            </a:r>
            <a:r>
              <a:rPr lang="en-US" sz="2400" dirty="0" err="1">
                <a:solidFill>
                  <a:schemeClr val="bg1"/>
                </a:solidFill>
              </a:rPr>
              <a:t>M</a:t>
            </a:r>
            <a:r>
              <a:rPr lang="en-US" sz="2400" dirty="0" err="1" smtClean="0">
                <a:solidFill>
                  <a:schemeClr val="bg1"/>
                </a:solidFill>
              </a:rPr>
              <a:t>aung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>
                <a:solidFill>
                  <a:schemeClr val="bg1"/>
                </a:solidFill>
              </a:rPr>
              <a:t>Y</a:t>
            </a:r>
            <a:r>
              <a:rPr lang="en-US" sz="2400" dirty="0" smtClean="0">
                <a:solidFill>
                  <a:schemeClr val="bg1"/>
                </a:solidFill>
              </a:rPr>
              <a:t>ijie </a:t>
            </a:r>
            <a:r>
              <a:rPr lang="en-US" sz="2400" dirty="0">
                <a:solidFill>
                  <a:schemeClr val="bg1"/>
                </a:solidFill>
              </a:rPr>
              <a:t>G</a:t>
            </a:r>
            <a:r>
              <a:rPr lang="en-US" sz="2400" dirty="0" smtClean="0">
                <a:solidFill>
                  <a:schemeClr val="bg1"/>
                </a:solidFill>
              </a:rPr>
              <a:t>ao, Yang </a:t>
            </a:r>
            <a:r>
              <a:rPr lang="en-US" sz="2400" dirty="0">
                <a:solidFill>
                  <a:schemeClr val="bg1"/>
                </a:solidFill>
              </a:rPr>
              <a:t>D</a:t>
            </a:r>
            <a:r>
              <a:rPr lang="en-US" sz="2400" dirty="0" smtClean="0">
                <a:solidFill>
                  <a:schemeClr val="bg1"/>
                </a:solidFill>
              </a:rPr>
              <a:t>ing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Exterior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45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788987" y="5867400"/>
            <a:ext cx="2723638" cy="1238250"/>
            <a:chOff x="-788987" y="5867400"/>
            <a:chExt cx="2723638" cy="1238250"/>
          </a:xfrm>
        </p:grpSpPr>
        <p:pic>
          <p:nvPicPr>
            <p:cNvPr id="2050" name="Picture 2" descr="https://lh6.googleusercontent.com/srLLcp_AWZlBpnnWtdPhu8YYhY7uOFizl3LDYVl1PfalBtdrM_yApFjTMEUp0Y8a7aqyXQ3NF-sfkE2QMTgOWOZ9XAqkJ6kkxyv0DUOO-uRx4pCzq596b-EXtmkf5gNJyMDy0bnG0kpHZHI3hQ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8987" y="5867400"/>
              <a:ext cx="2343150" cy="12382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20327" y="6085364"/>
              <a:ext cx="14143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ambria" panose="02040503050406030204" pitchFamily="18" charset="0"/>
                </a:rPr>
                <a:t>Synergy Engineering</a:t>
              </a:r>
              <a:endParaRPr lang="en-US" sz="1600" b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765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612648" y="97273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/>
              <a:t>Project Schedule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-203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/>
          </a:p>
        </p:txBody>
      </p:sp>
      <p:grpSp>
        <p:nvGrpSpPr>
          <p:cNvPr id="5" name="Group 4"/>
          <p:cNvGrpSpPr/>
          <p:nvPr/>
        </p:nvGrpSpPr>
        <p:grpSpPr>
          <a:xfrm>
            <a:off x="6420362" y="0"/>
            <a:ext cx="2723638" cy="1238250"/>
            <a:chOff x="-788987" y="5867400"/>
            <a:chExt cx="2723638" cy="1238250"/>
          </a:xfrm>
        </p:grpSpPr>
        <p:pic>
          <p:nvPicPr>
            <p:cNvPr id="6" name="Picture 2" descr="https://lh6.googleusercontent.com/srLLcp_AWZlBpnnWtdPhu8YYhY7uOFizl3LDYVl1PfalBtdrM_yApFjTMEUp0Y8a7aqyXQ3NF-sfkE2QMTgOWOZ9XAqkJ6kkxyv0DUOO-uRx4pCzq596b-EXtmkf5gNJyMDy0bnG0kpHZHI3hQ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8987" y="5867400"/>
              <a:ext cx="2343150" cy="12382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20327" y="6085364"/>
              <a:ext cx="14143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ambria" panose="02040503050406030204" pitchFamily="18" charset="0"/>
                </a:rPr>
                <a:t>Synergy Engineering</a:t>
              </a:r>
              <a:endParaRPr lang="en-US" sz="16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96812" y="6368855"/>
            <a:ext cx="533400" cy="244476"/>
          </a:xfrm>
        </p:spPr>
        <p:txBody>
          <a:bodyPr>
            <a:normAutofit fontScale="92500" lnSpcReduction="10000"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76642"/>
            <a:ext cx="9144001" cy="393729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Staffing and Cost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420362" y="0"/>
            <a:ext cx="2723638" cy="1238250"/>
            <a:chOff x="-788987" y="5867400"/>
            <a:chExt cx="2723638" cy="1238250"/>
          </a:xfrm>
        </p:grpSpPr>
        <p:pic>
          <p:nvPicPr>
            <p:cNvPr id="6" name="Picture 2" descr="https://lh6.googleusercontent.com/srLLcp_AWZlBpnnWtdPhu8YYhY7uOFizl3LDYVl1PfalBtdrM_yApFjTMEUp0Y8a7aqyXQ3NF-sfkE2QMTgOWOZ9XAqkJ6kkxyv0DUOO-uRx4pCzq596b-EXtmkf5gNJyMDy0bnG0kpHZHI3hQ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8987" y="5867400"/>
              <a:ext cx="2343150" cy="12382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20327" y="6085364"/>
              <a:ext cx="14143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ambria" panose="02040503050406030204" pitchFamily="18" charset="0"/>
                </a:rPr>
                <a:t>Synergy Engineering</a:t>
              </a:r>
              <a:endParaRPr lang="en-US" sz="16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96812" y="6567595"/>
            <a:ext cx="533400" cy="244476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chemeClr val="dk2"/>
                </a:solidFill>
              </a:rPr>
              <a:t>10</a:t>
            </a:fld>
            <a:endParaRPr lang="en-US" sz="1000" dirty="0">
              <a:solidFill>
                <a:schemeClr val="dk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58" y="2944201"/>
            <a:ext cx="2640257" cy="1916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98" y="1692520"/>
            <a:ext cx="4899514" cy="496663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696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dirty="0"/>
              <a:t>Cost of Engineering Services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420362" y="0"/>
            <a:ext cx="2723638" cy="1238250"/>
            <a:chOff x="-788987" y="5867400"/>
            <a:chExt cx="2723638" cy="1238250"/>
          </a:xfrm>
        </p:grpSpPr>
        <p:pic>
          <p:nvPicPr>
            <p:cNvPr id="16" name="Picture 2" descr="https://lh6.googleusercontent.com/srLLcp_AWZlBpnnWtdPhu8YYhY7uOFizl3LDYVl1PfalBtdrM_yApFjTMEUp0Y8a7aqyXQ3NF-sfkE2QMTgOWOZ9XAqkJ6kkxyv0DUOO-uRx4pCzq596b-EXtmkf5gNJyMDy0bnG0kpHZHI3hQ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8987" y="5867400"/>
              <a:ext cx="2343150" cy="12382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520327" y="6085364"/>
              <a:ext cx="14143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ambria" panose="02040503050406030204" pitchFamily="18" charset="0"/>
                </a:rPr>
                <a:t>Synergy Engineering</a:t>
              </a:r>
              <a:endParaRPr lang="en-US" sz="16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96812" y="6491093"/>
            <a:ext cx="533400" cy="244476"/>
          </a:xfrm>
        </p:spPr>
        <p:txBody>
          <a:bodyPr>
            <a:normAutofit fontScale="92500" lnSpcReduction="10000"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398" y="1635821"/>
            <a:ext cx="7193940" cy="48864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2286000" lvl="0" indent="457200" algn="l">
              <a:spcBef>
                <a:spcPts val="0"/>
              </a:spcBef>
              <a:buNone/>
            </a:pPr>
            <a:r>
              <a:rPr lang="en-US"/>
              <a:t>References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sz="quarter" idx="1"/>
          </p:nvPr>
        </p:nvSpPr>
        <p:spPr>
          <a:xfrm>
            <a:off x="612648" y="1821055"/>
            <a:ext cx="81534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800" dirty="0" smtClean="0"/>
              <a:t>[1] “NAU International Pavilion”, </a:t>
            </a:r>
            <a:r>
              <a:rPr lang="en-US" sz="2800" dirty="0" err="1" smtClean="0"/>
              <a:t>nau.edu</a:t>
            </a:r>
            <a:r>
              <a:rPr lang="en-US" sz="2800" dirty="0" smtClean="0"/>
              <a:t>, 2016. Available: https</a:t>
            </a:r>
            <a:r>
              <a:rPr lang="en-US" sz="2800" dirty="0"/>
              <a:t>://nau.edu/cie/international-pavilion</a:t>
            </a:r>
            <a:r>
              <a:rPr lang="en-US" sz="2800" dirty="0" smtClean="0"/>
              <a:t>/</a:t>
            </a:r>
            <a:endParaRPr lang="en-US" sz="2800" dirty="0"/>
          </a:p>
          <a:p>
            <a:pPr lvl="0">
              <a:spcBef>
                <a:spcPts val="0"/>
              </a:spcBef>
              <a:buNone/>
            </a:pPr>
            <a:r>
              <a:rPr lang="en-US" sz="2800" dirty="0" smtClean="0"/>
              <a:t>[2] Northern Arizona University, Interactive Campus Map, 2016. </a:t>
            </a:r>
          </a:p>
          <a:p>
            <a:pPr lvl="0">
              <a:spcBef>
                <a:spcPts val="0"/>
              </a:spcBef>
              <a:buNone/>
            </a:pPr>
            <a:r>
              <a:rPr lang="en-US" sz="2800" dirty="0" smtClean="0"/>
              <a:t>[3] Peak Engineering Inc., “NAU International Student Pavilion”, Flagstaff, 2015.</a:t>
            </a:r>
          </a:p>
          <a:p>
            <a:pPr lvl="0">
              <a:spcBef>
                <a:spcPts val="0"/>
              </a:spcBef>
              <a:buNone/>
            </a:pPr>
            <a:r>
              <a:rPr lang="en-US" sz="2800" dirty="0" smtClean="0"/>
              <a:t>[4] </a:t>
            </a:r>
            <a:r>
              <a:rPr lang="en-US" sz="2800" dirty="0" err="1" smtClean="0"/>
              <a:t>Speedie</a:t>
            </a:r>
            <a:r>
              <a:rPr lang="en-US" sz="2800" dirty="0" smtClean="0"/>
              <a:t> and Associates, “Report on Geotechnical Investigation”, Phoenix, 2014.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20362" y="0"/>
            <a:ext cx="2723638" cy="1238250"/>
            <a:chOff x="-788987" y="5867400"/>
            <a:chExt cx="2723638" cy="1238250"/>
          </a:xfrm>
        </p:grpSpPr>
        <p:pic>
          <p:nvPicPr>
            <p:cNvPr id="5" name="Picture 2" descr="https://lh6.googleusercontent.com/srLLcp_AWZlBpnnWtdPhu8YYhY7uOFizl3LDYVl1PfalBtdrM_yApFjTMEUp0Y8a7aqyXQ3NF-sfkE2QMTgOWOZ9XAqkJ6kkxyv0DUOO-uRx4pCzq596b-EXtmkf5gNJyMDy0bnG0kpHZHI3hQ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8987" y="5867400"/>
              <a:ext cx="2343150" cy="12382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20327" y="6085364"/>
              <a:ext cx="14143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ambria" panose="02040503050406030204" pitchFamily="18" charset="0"/>
                </a:rPr>
                <a:t>Synergy Engineering</a:t>
              </a:r>
              <a:endParaRPr lang="en-US" sz="16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30112" y="6368855"/>
            <a:ext cx="533400" cy="244476"/>
          </a:xfrm>
        </p:spPr>
        <p:txBody>
          <a:bodyPr>
            <a:normAutofit fontScale="92500" lnSpcReduction="10000"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Questions?</a:t>
            </a:r>
          </a:p>
        </p:txBody>
      </p:sp>
      <p:pic>
        <p:nvPicPr>
          <p:cNvPr id="1026" name="Picture 2" descr="http://www.bajiroo.com/wp-content/uploads/2013/10/funny-owl-hidden-f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848" y="193231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420362" y="0"/>
            <a:ext cx="2723638" cy="1238250"/>
            <a:chOff x="-788987" y="5867400"/>
            <a:chExt cx="2723638" cy="1238250"/>
          </a:xfrm>
        </p:grpSpPr>
        <p:pic>
          <p:nvPicPr>
            <p:cNvPr id="5" name="Picture 2" descr="https://lh6.googleusercontent.com/srLLcp_AWZlBpnnWtdPhu8YYhY7uOFizl3LDYVl1PfalBtdrM_yApFjTMEUp0Y8a7aqyXQ3NF-sfkE2QMTgOWOZ9XAqkJ6kkxyv0DUOO-uRx4pCzq596b-EXtmkf5gNJyMDy0bnG0kpHZHI3hQ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8987" y="5867400"/>
              <a:ext cx="2343150" cy="12382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20327" y="6085364"/>
              <a:ext cx="14143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ambria" panose="02040503050406030204" pitchFamily="18" charset="0"/>
                </a:rPr>
                <a:t>Synergy Engineering</a:t>
              </a:r>
              <a:endParaRPr lang="en-US" sz="1600" b="1" dirty="0">
                <a:latin typeface="Cambria" panose="02040503050406030204" pitchFamily="18" charset="0"/>
              </a:endParaRP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-US" dirty="0"/>
              <a:t>Project Background 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sz="quarter" idx="1"/>
          </p:nvPr>
        </p:nvSpPr>
        <p:spPr>
          <a:xfrm>
            <a:off x="5728962" y="1333922"/>
            <a:ext cx="3519541" cy="540164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lnSpc>
                <a:spcPct val="150000"/>
              </a:lnSpc>
              <a:spcBef>
                <a:spcPts val="0"/>
              </a:spcBef>
              <a:buFont typeface="Wingdings" charset="2"/>
              <a:buChar char="u"/>
            </a:pPr>
            <a:r>
              <a:rPr lang="en-US" sz="2400" dirty="0" smtClean="0"/>
              <a:t>NAU International Pavilion: A dynamic </a:t>
            </a:r>
            <a:r>
              <a:rPr lang="en-US" sz="2400" dirty="0"/>
              <a:t>event destination </a:t>
            </a:r>
            <a:endParaRPr lang="en-US" sz="2400" dirty="0" smtClean="0">
              <a:ea typeface="Times New Roman"/>
              <a:cs typeface="Times New Roman"/>
              <a:sym typeface="Times New Roman"/>
            </a:endParaRP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Font typeface="Wingdings" charset="2"/>
              <a:buChar char="u"/>
            </a:pPr>
            <a:r>
              <a:rPr lang="en-US" sz="2400" dirty="0" smtClean="0">
                <a:ea typeface="Times New Roman"/>
                <a:cs typeface="Times New Roman"/>
                <a:sym typeface="Times New Roman"/>
              </a:rPr>
              <a:t>Client: Meyer </a:t>
            </a:r>
            <a:r>
              <a:rPr lang="en-US" sz="2400" dirty="0">
                <a:ea typeface="Times New Roman"/>
                <a:cs typeface="Times New Roman"/>
                <a:sym typeface="Times New Roman"/>
              </a:rPr>
              <a:t>Borgman Johnson Engineering </a:t>
            </a:r>
            <a:endParaRPr lang="en-US" sz="2400" dirty="0" smtClean="0">
              <a:ea typeface="Times New Roman"/>
              <a:cs typeface="Times New Roman"/>
              <a:sym typeface="Times New Roman"/>
            </a:endParaRPr>
          </a:p>
          <a:p>
            <a:pPr marL="457200" lvl="0" indent="-381000">
              <a:lnSpc>
                <a:spcPct val="150000"/>
              </a:lnSpc>
              <a:spcBef>
                <a:spcPts val="0"/>
              </a:spcBef>
              <a:buFont typeface="Wingdings" charset="2"/>
              <a:buChar char="u"/>
            </a:pPr>
            <a:r>
              <a:rPr lang="en-US" sz="2400" dirty="0" smtClean="0">
                <a:ea typeface="Times New Roman"/>
                <a:cs typeface="Times New Roman"/>
                <a:sym typeface="Times New Roman"/>
              </a:rPr>
              <a:t>An </a:t>
            </a:r>
            <a:r>
              <a:rPr lang="en-US" sz="2400" dirty="0">
                <a:ea typeface="Times New Roman"/>
                <a:cs typeface="Times New Roman"/>
                <a:sym typeface="Times New Roman"/>
              </a:rPr>
              <a:t>additional </a:t>
            </a:r>
            <a:r>
              <a:rPr lang="en-US" sz="2400" dirty="0" smtClean="0">
                <a:ea typeface="Times New Roman"/>
                <a:cs typeface="Times New Roman"/>
                <a:sym typeface="Times New Roman"/>
              </a:rPr>
              <a:t>15,000 square feet </a:t>
            </a:r>
            <a:r>
              <a:rPr lang="en-US" sz="2400" dirty="0">
                <a:ea typeface="Times New Roman"/>
                <a:cs typeface="Times New Roman"/>
                <a:sym typeface="Times New Roman"/>
              </a:rPr>
              <a:t>building </a:t>
            </a:r>
            <a:endParaRPr lang="en-US" sz="2400" dirty="0" smtClean="0">
              <a:ea typeface="Times New Roman"/>
              <a:cs typeface="Times New Roman"/>
              <a:sym typeface="Times New Roman"/>
            </a:endParaRPr>
          </a:p>
          <a:p>
            <a:pPr marL="457200" lvl="0" indent="-381000">
              <a:lnSpc>
                <a:spcPct val="150000"/>
              </a:lnSpc>
              <a:spcBef>
                <a:spcPts val="0"/>
              </a:spcBef>
              <a:buFont typeface="Wingdings" charset="2"/>
              <a:buChar char="u"/>
            </a:pPr>
            <a:r>
              <a:rPr lang="en-US" sz="2400" dirty="0"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400" dirty="0" smtClean="0">
                <a:ea typeface="Times New Roman"/>
                <a:cs typeface="Times New Roman"/>
                <a:sym typeface="Times New Roman"/>
              </a:rPr>
              <a:t>djacent to the existing one</a:t>
            </a:r>
            <a:endParaRPr lang="en-US" sz="2400" dirty="0"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20362" y="0"/>
            <a:ext cx="2723638" cy="1238250"/>
            <a:chOff x="-788987" y="5867400"/>
            <a:chExt cx="2723638" cy="1238250"/>
          </a:xfrm>
        </p:grpSpPr>
        <p:pic>
          <p:nvPicPr>
            <p:cNvPr id="7" name="Picture 2" descr="https://lh6.googleusercontent.com/srLLcp_AWZlBpnnWtdPhu8YYhY7uOFizl3LDYVl1PfalBtdrM_yApFjTMEUp0Y8a7aqyXQ3NF-sfkE2QMTgOWOZ9XAqkJ6kkxyv0DUOO-uRx4pCzq596b-EXtmkf5gNJyMDy0bnG0kpHZHI3hQ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8987" y="5867400"/>
              <a:ext cx="2343150" cy="12382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20327" y="6085364"/>
              <a:ext cx="14143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ambria" panose="02040503050406030204" pitchFamily="18" charset="0"/>
                </a:rPr>
                <a:t>Synergy Engineering</a:t>
              </a:r>
              <a:endParaRPr lang="en-US" sz="16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96812" y="6491093"/>
            <a:ext cx="533400" cy="244476"/>
          </a:xfrm>
        </p:spPr>
        <p:txBody>
          <a:bodyPr>
            <a:normAutofit fontScale="92500" lnSpcReduction="10000"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r="45286" b="24938"/>
          <a:stretch/>
        </p:blipFill>
        <p:spPr>
          <a:xfrm>
            <a:off x="91440" y="1558713"/>
            <a:ext cx="5758986" cy="50546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591901"/>
            <a:ext cx="24759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Figure 1: NAU Campus Map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612648" y="125083"/>
            <a:ext cx="8153400" cy="99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dirty="0"/>
              <a:t>Technical </a:t>
            </a:r>
            <a:r>
              <a:rPr lang="en-US" dirty="0" smtClean="0"/>
              <a:t>Considerations &amp;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Potential </a:t>
            </a:r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76" name="Shape 76"/>
          <p:cNvSpPr txBox="1">
            <a:spLocks noGrp="1"/>
          </p:cNvSpPr>
          <p:nvPr>
            <p:ph sz="quarter" idx="1"/>
          </p:nvPr>
        </p:nvSpPr>
        <p:spPr>
          <a:xfrm>
            <a:off x="168215" y="1542158"/>
            <a:ext cx="8686800" cy="480359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6200" lvl="0" indent="0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r>
              <a:rPr lang="en-US" sz="2600" dirty="0">
                <a:ea typeface="Times New Roman"/>
                <a:cs typeface="Times New Roman"/>
                <a:sym typeface="Times New Roman"/>
              </a:rPr>
              <a:t>Technical Considerations </a:t>
            </a:r>
            <a:endParaRPr lang="en-US" sz="2600" dirty="0" smtClean="0">
              <a:ea typeface="Times New Roman"/>
              <a:cs typeface="Times New Roman"/>
              <a:sym typeface="Times New Roman"/>
            </a:endParaRP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Font typeface="Wingdings" charset="2"/>
              <a:buChar char="u"/>
            </a:pPr>
            <a:r>
              <a:rPr lang="en-US" sz="2600" dirty="0" smtClean="0">
                <a:ea typeface="Times New Roman"/>
                <a:cs typeface="Times New Roman"/>
                <a:sym typeface="Times New Roman"/>
              </a:rPr>
              <a:t>Site Selection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Font typeface="Wingdings" charset="2"/>
              <a:buChar char="u"/>
            </a:pPr>
            <a:r>
              <a:rPr lang="en-US" sz="2600" dirty="0" smtClean="0">
                <a:ea typeface="Times New Roman"/>
                <a:cs typeface="Times New Roman"/>
                <a:sym typeface="Times New Roman"/>
              </a:rPr>
              <a:t>Design Documents Review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Font typeface="Wingdings" charset="2"/>
              <a:buChar char="u"/>
            </a:pPr>
            <a:r>
              <a:rPr lang="en-US" sz="2600" dirty="0" smtClean="0">
                <a:ea typeface="Times New Roman"/>
                <a:cs typeface="Times New Roman"/>
                <a:sym typeface="Times New Roman"/>
              </a:rPr>
              <a:t>Structural Analysis</a:t>
            </a:r>
          </a:p>
          <a:p>
            <a:pPr marL="76200" lv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600" dirty="0" smtClean="0">
                <a:ea typeface="Times New Roman"/>
                <a:cs typeface="Times New Roman"/>
                <a:sym typeface="Times New Roman"/>
              </a:rPr>
              <a:t>Potential Challenge</a:t>
            </a:r>
            <a:endParaRPr lang="en-US" sz="2600" dirty="0">
              <a:ea typeface="Times New Roman"/>
              <a:cs typeface="Times New Roman"/>
              <a:sym typeface="Times New Roman"/>
            </a:endParaRPr>
          </a:p>
          <a:p>
            <a:pPr marL="457200" indent="-381000">
              <a:lnSpc>
                <a:spcPct val="150000"/>
              </a:lnSpc>
              <a:spcBef>
                <a:spcPts val="0"/>
              </a:spcBef>
              <a:buFont typeface="Wingdings" charset="2"/>
              <a:buChar char="u"/>
            </a:pPr>
            <a:r>
              <a:rPr lang="en-US" sz="2600" dirty="0">
                <a:ea typeface="Times New Roman"/>
                <a:cs typeface="Times New Roman"/>
                <a:sym typeface="Times New Roman"/>
              </a:rPr>
              <a:t>To </a:t>
            </a:r>
            <a:r>
              <a:rPr lang="en-US" sz="2600" dirty="0" smtClean="0">
                <a:ea typeface="Times New Roman"/>
                <a:cs typeface="Times New Roman"/>
                <a:sym typeface="Times New Roman"/>
              </a:rPr>
              <a:t>design an </a:t>
            </a:r>
            <a:r>
              <a:rPr lang="en-US" sz="2600" dirty="0">
                <a:ea typeface="Times New Roman"/>
                <a:cs typeface="Times New Roman"/>
                <a:sym typeface="Times New Roman"/>
              </a:rPr>
              <a:t>additional building aesthetically and </a:t>
            </a:r>
            <a:r>
              <a:rPr lang="en-US" sz="2600" dirty="0" smtClean="0">
                <a:ea typeface="Times New Roman"/>
                <a:cs typeface="Times New Roman"/>
                <a:sym typeface="Times New Roman"/>
              </a:rPr>
              <a:t>functionally with the given site constraints</a:t>
            </a:r>
            <a:endParaRPr lang="en-US" sz="2600" dirty="0"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20362" y="0"/>
            <a:ext cx="2723638" cy="1238250"/>
            <a:chOff x="-788987" y="5867400"/>
            <a:chExt cx="2723638" cy="1238250"/>
          </a:xfrm>
        </p:grpSpPr>
        <p:pic>
          <p:nvPicPr>
            <p:cNvPr id="5" name="Picture 2" descr="https://lh6.googleusercontent.com/srLLcp_AWZlBpnnWtdPhu8YYhY7uOFizl3LDYVl1PfalBtdrM_yApFjTMEUp0Y8a7aqyXQ3NF-sfkE2QMTgOWOZ9XAqkJ6kkxyv0DUOO-uRx4pCzq596b-EXtmkf5gNJyMDy0bnG0kpHZHI3hQ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8987" y="5867400"/>
              <a:ext cx="2343150" cy="12382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20327" y="6085364"/>
              <a:ext cx="14143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ambria" panose="02040503050406030204" pitchFamily="18" charset="0"/>
                </a:rPr>
                <a:t>Synergy Engineering</a:t>
              </a:r>
              <a:endParaRPr lang="en-US" sz="16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21615" y="6480422"/>
            <a:ext cx="533400" cy="244476"/>
          </a:xfrm>
        </p:spPr>
        <p:txBody>
          <a:bodyPr>
            <a:normAutofit fontScale="92500" lnSpcReduction="10000"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Stakeholders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2648" y="1766838"/>
            <a:ext cx="8153400" cy="4329162"/>
          </a:xfrm>
        </p:spPr>
        <p:txBody>
          <a:bodyPr/>
          <a:lstStyle/>
          <a:p>
            <a:pPr>
              <a:buFont typeface="Wingdings" charset="2"/>
              <a:buChar char="u"/>
            </a:pPr>
            <a:r>
              <a:rPr lang="en-US" dirty="0" smtClean="0">
                <a:cs typeface="Times New Roman"/>
              </a:rPr>
              <a:t>Meyer Borgman Johnson Engineering</a:t>
            </a:r>
          </a:p>
          <a:p>
            <a:pPr>
              <a:buFont typeface="Wingdings" charset="2"/>
              <a:buChar char="u"/>
            </a:pPr>
            <a:r>
              <a:rPr lang="en-US" dirty="0" smtClean="0">
                <a:cs typeface="Times New Roman"/>
              </a:rPr>
              <a:t>Arizona Board of Regents</a:t>
            </a:r>
          </a:p>
          <a:p>
            <a:pPr>
              <a:buFont typeface="Wingdings" charset="2"/>
              <a:buChar char="u"/>
            </a:pPr>
            <a:r>
              <a:rPr lang="en-US" dirty="0" smtClean="0">
                <a:cs typeface="Times New Roman"/>
              </a:rPr>
              <a:t>NAU</a:t>
            </a:r>
          </a:p>
          <a:p>
            <a:pPr>
              <a:buFont typeface="Wingdings" charset="2"/>
              <a:buChar char="u"/>
            </a:pPr>
            <a:r>
              <a:rPr lang="en-US" dirty="0" smtClean="0">
                <a:cs typeface="Times New Roman"/>
              </a:rPr>
              <a:t>NAU Students</a:t>
            </a:r>
          </a:p>
          <a:p>
            <a:pPr>
              <a:buFont typeface="Wingdings" charset="2"/>
              <a:buChar char="u"/>
            </a:pPr>
            <a:r>
              <a:rPr lang="en-US" dirty="0" smtClean="0">
                <a:cs typeface="Times New Roman"/>
              </a:rPr>
              <a:t>Residents near the expansion</a:t>
            </a:r>
          </a:p>
          <a:p>
            <a:pPr>
              <a:buFont typeface="Wingdings" charset="2"/>
              <a:buChar char="u"/>
            </a:pPr>
            <a:r>
              <a:rPr lang="en-US" dirty="0" smtClean="0">
                <a:cs typeface="Times New Roman"/>
              </a:rPr>
              <a:t>Technical Advisors</a:t>
            </a:r>
          </a:p>
          <a:p>
            <a:pPr lvl="1">
              <a:buSzPct val="60000"/>
              <a:buFont typeface="Wingdings" charset="2"/>
              <a:buChar char="u"/>
            </a:pPr>
            <a:r>
              <a:rPr lang="en-US" sz="2900" dirty="0" smtClean="0">
                <a:cs typeface="Times New Roman"/>
              </a:rPr>
              <a:t>Dr. Robin </a:t>
            </a:r>
            <a:r>
              <a:rPr lang="en-US" sz="2900" dirty="0" err="1" smtClean="0">
                <a:cs typeface="Times New Roman"/>
              </a:rPr>
              <a:t>Tuchscherer</a:t>
            </a:r>
            <a:endParaRPr lang="en-US" sz="2900" dirty="0" smtClean="0">
              <a:cs typeface="Times New Roman"/>
            </a:endParaRPr>
          </a:p>
          <a:p>
            <a:pPr lvl="1">
              <a:buSzPct val="60000"/>
              <a:buFont typeface="Wingdings" charset="2"/>
              <a:buChar char="u"/>
            </a:pPr>
            <a:r>
              <a:rPr lang="en-US" sz="2900" dirty="0" smtClean="0">
                <a:cs typeface="Times New Roman"/>
              </a:rPr>
              <a:t>Professor </a:t>
            </a:r>
            <a:r>
              <a:rPr lang="en-US" sz="2900" dirty="0" err="1" smtClean="0">
                <a:cs typeface="Times New Roman"/>
              </a:rPr>
              <a:t>Kaikea</a:t>
            </a:r>
            <a:r>
              <a:rPr lang="en-US" sz="2900" dirty="0" smtClean="0">
                <a:cs typeface="Times New Roman"/>
              </a:rPr>
              <a:t> </a:t>
            </a:r>
            <a:r>
              <a:rPr lang="en-US" sz="2900" dirty="0" err="1" smtClean="0">
                <a:cs typeface="Times New Roman"/>
              </a:rPr>
              <a:t>Kaoni</a:t>
            </a:r>
            <a:endParaRPr lang="en-US" sz="2900" dirty="0" smtClean="0">
              <a:cs typeface="Times New Roman"/>
            </a:endParaRPr>
          </a:p>
          <a:p>
            <a:pPr lvl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420362" y="0"/>
            <a:ext cx="2723638" cy="1238250"/>
            <a:chOff x="-788987" y="5867400"/>
            <a:chExt cx="2723638" cy="1238250"/>
          </a:xfrm>
        </p:grpSpPr>
        <p:pic>
          <p:nvPicPr>
            <p:cNvPr id="5" name="Picture 2" descr="https://lh6.googleusercontent.com/srLLcp_AWZlBpnnWtdPhu8YYhY7uOFizl3LDYVl1PfalBtdrM_yApFjTMEUp0Y8a7aqyXQ3NF-sfkE2QMTgOWOZ9XAqkJ6kkxyv0DUOO-uRx4pCzq596b-EXtmkf5gNJyMDy0bnG0kpHZHI3hQ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8987" y="5867400"/>
              <a:ext cx="2343150" cy="12382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20327" y="6085364"/>
              <a:ext cx="14143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ambria" panose="02040503050406030204" pitchFamily="18" charset="0"/>
                </a:rPr>
                <a:t>Synergy Engineering</a:t>
              </a:r>
              <a:endParaRPr lang="en-US" sz="16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0112" y="6355076"/>
            <a:ext cx="533400" cy="244476"/>
          </a:xfrm>
        </p:spPr>
        <p:txBody>
          <a:bodyPr>
            <a:normAutofit fontScale="92500" lnSpcReduction="10000"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549675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/>
              <a:t>Scope of Services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sz="quarter" idx="1"/>
          </p:nvPr>
        </p:nvSpPr>
        <p:spPr>
          <a:xfrm>
            <a:off x="457200" y="1931199"/>
            <a:ext cx="8229600" cy="419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0" marR="0" lvl="0" indent="-457200" algn="l" rtl="0">
              <a:spcBef>
                <a:spcPts val="0"/>
              </a:spcBef>
              <a:buFont typeface="Wingdings" charset="2"/>
              <a:buChar char="u"/>
            </a:pPr>
            <a:r>
              <a:rPr lang="en-US" dirty="0" smtClean="0">
                <a:cs typeface="Times New Roman"/>
              </a:rPr>
              <a:t>Task 1.0 Site Selection</a:t>
            </a:r>
          </a:p>
          <a:p>
            <a:pPr marL="685800" marR="0" lvl="0" indent="-457200" algn="l" rtl="0">
              <a:spcBef>
                <a:spcPts val="0"/>
              </a:spcBef>
              <a:buFont typeface="Wingdings" charset="2"/>
              <a:buChar char="u"/>
            </a:pPr>
            <a:r>
              <a:rPr lang="en-US" dirty="0" smtClean="0">
                <a:cs typeface="Times New Roman"/>
              </a:rPr>
              <a:t>Task </a:t>
            </a:r>
            <a:r>
              <a:rPr lang="en-US" dirty="0">
                <a:cs typeface="Times New Roman"/>
              </a:rPr>
              <a:t>2.0 </a:t>
            </a:r>
            <a:r>
              <a:rPr lang="en-US" dirty="0" smtClean="0">
                <a:cs typeface="Times New Roman"/>
              </a:rPr>
              <a:t>Surveying </a:t>
            </a:r>
          </a:p>
          <a:p>
            <a:pPr marL="685800" marR="0" lvl="0" indent="-457200" algn="l" rtl="0">
              <a:spcBef>
                <a:spcPts val="0"/>
              </a:spcBef>
              <a:buFont typeface="Wingdings" charset="2"/>
              <a:buChar char="u"/>
            </a:pPr>
            <a:r>
              <a:rPr lang="en-US" dirty="0" smtClean="0">
                <a:cs typeface="Times New Roman"/>
              </a:rPr>
              <a:t>Task </a:t>
            </a:r>
            <a:r>
              <a:rPr lang="en-US" dirty="0">
                <a:cs typeface="Times New Roman"/>
              </a:rPr>
              <a:t>3.0 </a:t>
            </a:r>
            <a:r>
              <a:rPr lang="en-US" dirty="0" smtClean="0">
                <a:cs typeface="Times New Roman"/>
              </a:rPr>
              <a:t>Design Documents Review</a:t>
            </a:r>
            <a:endParaRPr lang="en-US" dirty="0">
              <a:cs typeface="Times New Roman"/>
            </a:endParaRPr>
          </a:p>
          <a:p>
            <a:pPr marL="685800" marR="0" lvl="0" indent="-457200" algn="l" rtl="0">
              <a:spcBef>
                <a:spcPts val="0"/>
              </a:spcBef>
              <a:buFont typeface="Wingdings" charset="2"/>
              <a:buChar char="u"/>
            </a:pPr>
            <a:r>
              <a:rPr lang="en-US" dirty="0">
                <a:cs typeface="Times New Roman"/>
              </a:rPr>
              <a:t>Task 4.0 Structural Design</a:t>
            </a:r>
          </a:p>
          <a:p>
            <a:pPr marL="685800" marR="0" lvl="0" indent="-457200" algn="l" rtl="0">
              <a:spcBef>
                <a:spcPts val="0"/>
              </a:spcBef>
              <a:buFont typeface="Wingdings" charset="2"/>
              <a:buChar char="u"/>
            </a:pPr>
            <a:r>
              <a:rPr lang="en-US" dirty="0">
                <a:cs typeface="Times New Roman"/>
              </a:rPr>
              <a:t>Task 5.0 Construction Cost Estimate</a:t>
            </a:r>
          </a:p>
          <a:p>
            <a:pPr marL="685800" marR="0" lvl="0" indent="-457200" algn="l" rtl="0">
              <a:spcBef>
                <a:spcPts val="0"/>
              </a:spcBef>
              <a:buFont typeface="Wingdings" charset="2"/>
              <a:buChar char="u"/>
            </a:pPr>
            <a:r>
              <a:rPr lang="en-US" dirty="0">
                <a:cs typeface="Times New Roman"/>
              </a:rPr>
              <a:t>Task 6.0 Project Management</a:t>
            </a:r>
          </a:p>
          <a:p>
            <a:pPr marL="685800" marR="0" lvl="0" indent="-457200" algn="l" rtl="0">
              <a:spcBef>
                <a:spcPts val="0"/>
              </a:spcBef>
              <a:buFont typeface="Wingdings" charset="2"/>
              <a:buChar char="u"/>
            </a:pPr>
            <a:r>
              <a:rPr lang="en-US" dirty="0">
                <a:cs typeface="Times New Roman"/>
              </a:rPr>
              <a:t>Exclusions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20362" y="0"/>
            <a:ext cx="2723638" cy="1238250"/>
            <a:chOff x="-788987" y="5867400"/>
            <a:chExt cx="2723638" cy="1238250"/>
          </a:xfrm>
        </p:grpSpPr>
        <p:pic>
          <p:nvPicPr>
            <p:cNvPr id="5" name="Picture 2" descr="https://lh6.googleusercontent.com/srLLcp_AWZlBpnnWtdPhu8YYhY7uOFizl3LDYVl1PfalBtdrM_yApFjTMEUp0Y8a7aqyXQ3NF-sfkE2QMTgOWOZ9XAqkJ6kkxyv0DUOO-uRx4pCzq596b-EXtmkf5gNJyMDy0bnG0kpHZHI3hQ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8987" y="5867400"/>
              <a:ext cx="2343150" cy="12382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20327" y="6085364"/>
              <a:ext cx="14143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ambria" panose="02040503050406030204" pitchFamily="18" charset="0"/>
                </a:rPr>
                <a:t>Synergy Engineering</a:t>
              </a:r>
              <a:endParaRPr lang="en-US" sz="16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368855"/>
            <a:ext cx="533400" cy="244476"/>
          </a:xfrm>
        </p:spPr>
        <p:txBody>
          <a:bodyPr>
            <a:normAutofit fontScale="92500" lnSpcReduction="10000"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201481" y="194803"/>
            <a:ext cx="8153400" cy="8699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 dirty="0" smtClean="0">
                <a:cs typeface="Times New Roman"/>
              </a:rPr>
              <a:t>Task 1.0 Site Selection &amp; </a:t>
            </a:r>
            <a:br>
              <a:rPr lang="en-US" sz="4000" dirty="0" smtClean="0">
                <a:cs typeface="Times New Roman"/>
              </a:rPr>
            </a:br>
            <a:r>
              <a:rPr lang="en-US" sz="4000" dirty="0" smtClean="0">
                <a:cs typeface="Times New Roman"/>
              </a:rPr>
              <a:t>Task 2.0 Surveying</a:t>
            </a:r>
            <a:endParaRPr lang="en-US" sz="4000" dirty="0">
              <a:cs typeface="Times New Roman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dirty="0"/>
              <a:t>Area of </a:t>
            </a:r>
            <a:r>
              <a:rPr lang="en-US" dirty="0" smtClean="0"/>
              <a:t>footprint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Determine finished floor elevation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Quantity of fill or cut</a:t>
            </a:r>
          </a:p>
          <a:p>
            <a:pPr>
              <a:buFont typeface="Wingdings" charset="2"/>
              <a:buChar char="u"/>
            </a:pPr>
            <a:r>
              <a:rPr lang="en-US" dirty="0"/>
              <a:t>Surrounding </a:t>
            </a:r>
            <a:r>
              <a:rPr lang="en-US" dirty="0" smtClean="0"/>
              <a:t>facilities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Sidewalks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Utilities</a:t>
            </a:r>
            <a:endParaRPr lang="en-US" dirty="0"/>
          </a:p>
          <a:p>
            <a:pPr>
              <a:buFont typeface="Wingdings" charset="2"/>
              <a:buChar char="u"/>
            </a:pPr>
            <a:endParaRPr lang="en-US" dirty="0" smtClean="0"/>
          </a:p>
          <a:p>
            <a:pPr>
              <a:buFont typeface="Wingdings" charset="2"/>
              <a:buChar char="u"/>
            </a:pPr>
            <a:endParaRPr lang="en-US" dirty="0" smtClean="0"/>
          </a:p>
          <a:p>
            <a:pPr>
              <a:buFont typeface="Wingdings" charset="2"/>
              <a:buChar char="u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8354881" y="6361841"/>
            <a:ext cx="533400" cy="244476"/>
          </a:xfrm>
        </p:spPr>
        <p:txBody>
          <a:bodyPr>
            <a:normAutofit fontScale="92500" lnSpcReduction="10000"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Task 1.0 Site Selection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 2.0 Surveying</a:t>
            </a:r>
            <a:endParaRPr lang="en-US" dirty="0"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2556866"/>
            <a:ext cx="3886200" cy="39272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own Arrow 1"/>
          <p:cNvSpPr/>
          <p:nvPr/>
        </p:nvSpPr>
        <p:spPr>
          <a:xfrm rot="10800000">
            <a:off x="685800" y="5374836"/>
            <a:ext cx="508958" cy="905773"/>
          </a:xfrm>
          <a:prstGeom prst="downArrow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4207" y="3096881"/>
            <a:ext cx="310551" cy="319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6420362" y="0"/>
            <a:ext cx="2723638" cy="1238250"/>
            <a:chOff x="-788987" y="5867400"/>
            <a:chExt cx="2723638" cy="1238250"/>
          </a:xfrm>
        </p:grpSpPr>
        <p:pic>
          <p:nvPicPr>
            <p:cNvPr id="10" name="Picture 2" descr="https://lh6.googleusercontent.com/srLLcp_AWZlBpnnWtdPhu8YYhY7uOFizl3LDYVl1PfalBtdrM_yApFjTMEUp0Y8a7aqyXQ3NF-sfkE2QMTgOWOZ9XAqkJ6kkxyv0DUOO-uRx4pCzq596b-EXtmkf5gNJyMDy0bnG0kpHZHI3hQ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8987" y="5867400"/>
              <a:ext cx="2343150" cy="12382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20327" y="6085364"/>
              <a:ext cx="14143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ambria" panose="02040503050406030204" pitchFamily="18" charset="0"/>
                </a:rPr>
                <a:t>Synergy Engineering</a:t>
              </a:r>
              <a:endParaRPr lang="en-US" sz="16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63352" y="5052164"/>
            <a:ext cx="322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3"/>
          <p:cNvSpPr txBox="1">
            <a:spLocks noGrp="1"/>
          </p:cNvSpPr>
          <p:nvPr>
            <p:ph type="title"/>
          </p:nvPr>
        </p:nvSpPr>
        <p:spPr>
          <a:xfrm>
            <a:off x="533400" y="192900"/>
            <a:ext cx="8545102" cy="140750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228600" lvl="0">
              <a:spcBef>
                <a:spcPts val="0"/>
              </a:spcBef>
              <a:buClr>
                <a:srgbClr val="DD8047"/>
              </a:buClr>
              <a:buSzPct val="60000"/>
            </a:pPr>
            <a:r>
              <a:rPr lang="en-US" sz="3400" dirty="0" smtClean="0">
                <a:solidFill>
                  <a:srgbClr val="775F55"/>
                </a:solidFill>
                <a:ea typeface="+mn-ea"/>
                <a:cs typeface="+mn-cs"/>
              </a:rPr>
              <a:t>Task 3.0 Design Documents Review</a:t>
            </a:r>
            <a:r>
              <a:rPr lang="en-US" sz="3400" dirty="0">
                <a:solidFill>
                  <a:srgbClr val="775F55"/>
                </a:solidFill>
                <a:ea typeface="+mn-ea"/>
                <a:cs typeface="+mn-cs"/>
              </a:rPr>
              <a:t> </a:t>
            </a:r>
            <a:r>
              <a:rPr lang="en-US" sz="3400" dirty="0" smtClean="0">
                <a:solidFill>
                  <a:srgbClr val="775F55"/>
                </a:solidFill>
                <a:ea typeface="+mn-ea"/>
                <a:cs typeface="+mn-cs"/>
              </a:rPr>
              <a:t>&amp;</a:t>
            </a:r>
            <a:br>
              <a:rPr lang="en-US" sz="3400" dirty="0" smtClean="0">
                <a:solidFill>
                  <a:srgbClr val="775F55"/>
                </a:solidFill>
                <a:ea typeface="+mn-ea"/>
                <a:cs typeface="+mn-cs"/>
              </a:rPr>
            </a:br>
            <a:r>
              <a:rPr lang="en-US" sz="3400" dirty="0" smtClean="0">
                <a:solidFill>
                  <a:srgbClr val="775F55"/>
                </a:solidFill>
                <a:ea typeface="+mn-ea"/>
                <a:cs typeface="+mn-cs"/>
              </a:rPr>
              <a:t>Task </a:t>
            </a:r>
            <a:r>
              <a:rPr lang="en-US" sz="3400" dirty="0">
                <a:solidFill>
                  <a:srgbClr val="775F55"/>
                </a:solidFill>
                <a:ea typeface="+mn-ea"/>
                <a:cs typeface="+mn-cs"/>
              </a:rPr>
              <a:t>4.0 Structural Design</a:t>
            </a:r>
            <a:r>
              <a:rPr lang="en-US" sz="3600" dirty="0">
                <a:solidFill>
                  <a:srgbClr val="775F55"/>
                </a:solidFill>
                <a:ea typeface="+mn-ea"/>
                <a:cs typeface="+mn-cs"/>
              </a:rPr>
              <a:t/>
            </a:r>
            <a:br>
              <a:rPr lang="en-US" sz="3600" dirty="0">
                <a:solidFill>
                  <a:srgbClr val="775F55"/>
                </a:solidFill>
                <a:ea typeface="+mn-ea"/>
                <a:cs typeface="+mn-cs"/>
              </a:rPr>
            </a:br>
            <a:endParaRPr lang="en-US" sz="36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sz="quarter" idx="2"/>
          </p:nvPr>
        </p:nvSpPr>
        <p:spPr>
          <a:xfrm>
            <a:off x="269595" y="2208381"/>
            <a:ext cx="4226205" cy="351686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indent="0">
              <a:spcBef>
                <a:spcPts val="0"/>
              </a:spcBef>
              <a:buNone/>
            </a:pPr>
            <a:endParaRPr lang="en-US" sz="2600" dirty="0" smtClean="0">
              <a:cs typeface="Times New Roman"/>
            </a:endParaRPr>
          </a:p>
          <a:p>
            <a:pPr marL="685800" lvl="0" indent="-457200" rtl="0">
              <a:spcBef>
                <a:spcPts val="0"/>
              </a:spcBef>
              <a:buFont typeface="Wingdings" charset="2"/>
              <a:buChar char="u"/>
            </a:pPr>
            <a:r>
              <a:rPr lang="en-US" sz="2600" dirty="0">
                <a:cs typeface="Times New Roman"/>
              </a:rPr>
              <a:t>E</a:t>
            </a:r>
            <a:r>
              <a:rPr lang="en-US" sz="2600" dirty="0" smtClean="0">
                <a:cs typeface="Times New Roman"/>
              </a:rPr>
              <a:t>xisting Geotechnical Report</a:t>
            </a:r>
          </a:p>
          <a:p>
            <a:pPr marL="685800" lvl="0" indent="-457200" rtl="0">
              <a:spcBef>
                <a:spcPts val="0"/>
              </a:spcBef>
              <a:buFont typeface="Wingdings" charset="2"/>
              <a:buChar char="u"/>
            </a:pPr>
            <a:r>
              <a:rPr lang="en-US" sz="2600" dirty="0" smtClean="0">
                <a:cs typeface="Times New Roman"/>
              </a:rPr>
              <a:t>NAU </a:t>
            </a:r>
            <a:r>
              <a:rPr lang="en-US" sz="2600" dirty="0">
                <a:cs typeface="Times New Roman"/>
              </a:rPr>
              <a:t>Technical Standards</a:t>
            </a:r>
          </a:p>
          <a:p>
            <a:pPr marL="685800" lvl="0" indent="-457200" rtl="0">
              <a:spcBef>
                <a:spcPts val="0"/>
              </a:spcBef>
              <a:buFont typeface="Wingdings" charset="2"/>
              <a:buChar char="u"/>
            </a:pPr>
            <a:r>
              <a:rPr lang="en-US" sz="2600" dirty="0">
                <a:cs typeface="Times New Roman"/>
              </a:rPr>
              <a:t>City of Flagstaff Engineering Standards</a:t>
            </a:r>
          </a:p>
          <a:p>
            <a:pPr marL="685800" lvl="0" indent="-457200">
              <a:spcBef>
                <a:spcPts val="0"/>
              </a:spcBef>
              <a:buFont typeface="Wingdings" charset="2"/>
              <a:buChar char="u"/>
            </a:pPr>
            <a:r>
              <a:rPr lang="en-US" sz="2600" dirty="0">
                <a:cs typeface="Times New Roman"/>
              </a:rPr>
              <a:t>International Building Code (IBC) </a:t>
            </a:r>
            <a:r>
              <a:rPr lang="en-US" sz="2600" dirty="0" smtClean="0">
                <a:cs typeface="Times New Roman"/>
              </a:rPr>
              <a:t>2009</a:t>
            </a:r>
          </a:p>
          <a:p>
            <a:pPr marL="228600" indent="0">
              <a:spcBef>
                <a:spcPts val="0"/>
              </a:spcBef>
              <a:buNone/>
            </a:pPr>
            <a:endParaRPr lang="en-US" sz="2600" dirty="0" smtClean="0">
              <a:solidFill>
                <a:schemeClr val="tx2"/>
              </a:solidFill>
              <a:ea typeface="+mj-ea"/>
              <a:cs typeface="Times New Roman"/>
            </a:endParaRPr>
          </a:p>
          <a:p>
            <a:pPr marL="228600" lvl="0" indent="0">
              <a:spcBef>
                <a:spcPts val="0"/>
              </a:spcBef>
              <a:buNone/>
            </a:pPr>
            <a:endParaRPr lang="en-US" sz="2600" dirty="0" smtClean="0"/>
          </a:p>
          <a:p>
            <a:pPr marL="228600" lvl="0" indent="0">
              <a:spcBef>
                <a:spcPts val="0"/>
              </a:spcBef>
              <a:buNone/>
            </a:pPr>
            <a:endParaRPr lang="en-US" sz="26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4638388" y="2226952"/>
            <a:ext cx="4343401" cy="4631048"/>
          </a:xfrm>
        </p:spPr>
        <p:txBody>
          <a:bodyPr>
            <a:normAutofit fontScale="85000" lnSpcReduction="20000"/>
          </a:bodyPr>
          <a:lstStyle/>
          <a:p>
            <a:pPr marL="228600" indent="0">
              <a:spcBef>
                <a:spcPts val="0"/>
              </a:spcBef>
              <a:buNone/>
            </a:pPr>
            <a:endParaRPr lang="en-US" sz="2800" dirty="0">
              <a:solidFill>
                <a:schemeClr val="tx2"/>
              </a:solidFill>
              <a:cs typeface="Times New Roman"/>
            </a:endParaRPr>
          </a:p>
          <a:p>
            <a:pPr marL="495300" lvl="0" indent="-457200">
              <a:spcBef>
                <a:spcPts val="0"/>
              </a:spcBef>
              <a:buFont typeface="Wingdings" charset="2"/>
              <a:buChar char="u"/>
            </a:pPr>
            <a:r>
              <a:rPr lang="en-US" sz="3000" dirty="0">
                <a:cs typeface="Times New Roman"/>
              </a:rPr>
              <a:t>Task 4.1 Building Layout Options</a:t>
            </a:r>
          </a:p>
          <a:p>
            <a:pPr marL="815340" lvl="1" indent="-457200">
              <a:spcBef>
                <a:spcPts val="0"/>
              </a:spcBef>
              <a:buSzPct val="60000"/>
              <a:buFont typeface="Wingdings" charset="2"/>
              <a:buChar char="u"/>
            </a:pPr>
            <a:r>
              <a:rPr lang="en-US" dirty="0">
                <a:cs typeface="Times New Roman"/>
              </a:rPr>
              <a:t>Number of stories, General space layout, Connection of two buildings</a:t>
            </a:r>
          </a:p>
          <a:p>
            <a:pPr marL="495300" lvl="0" indent="-457200">
              <a:spcBef>
                <a:spcPts val="0"/>
              </a:spcBef>
              <a:buFont typeface="Wingdings" charset="2"/>
              <a:buChar char="u"/>
            </a:pPr>
            <a:r>
              <a:rPr lang="en-US" sz="3000" dirty="0">
                <a:cs typeface="Times New Roman"/>
              </a:rPr>
              <a:t>Task 4.2 Foundation Plan and Details</a:t>
            </a:r>
          </a:p>
          <a:p>
            <a:pPr marL="495300" lvl="0" indent="-457200">
              <a:spcBef>
                <a:spcPts val="0"/>
              </a:spcBef>
              <a:buFont typeface="Wingdings" charset="2"/>
              <a:buChar char="u"/>
            </a:pPr>
            <a:r>
              <a:rPr lang="en-US" sz="3000" dirty="0">
                <a:cs typeface="Times New Roman"/>
              </a:rPr>
              <a:t>Task 4.3 Framing Plan and Details</a:t>
            </a:r>
          </a:p>
          <a:p>
            <a:pPr marL="815340" lvl="1" indent="-457200">
              <a:spcBef>
                <a:spcPts val="0"/>
              </a:spcBef>
              <a:buSzPct val="60000"/>
              <a:buFont typeface="Wingdings" charset="2"/>
              <a:buChar char="u"/>
            </a:pPr>
            <a:r>
              <a:rPr lang="en-US" dirty="0">
                <a:cs typeface="Times New Roman"/>
              </a:rPr>
              <a:t>Beams, Columns, Floor slabs, Basic connections, Shear walls</a:t>
            </a:r>
          </a:p>
          <a:p>
            <a:pPr marL="495300" lvl="0" indent="-457200">
              <a:spcBef>
                <a:spcPts val="0"/>
              </a:spcBef>
              <a:buFont typeface="Wingdings" charset="2"/>
              <a:buChar char="u"/>
            </a:pPr>
            <a:r>
              <a:rPr lang="en-US" sz="3000" dirty="0">
                <a:cs typeface="Times New Roman"/>
              </a:rPr>
              <a:t>Task 4.4 Earth Retention Structures</a:t>
            </a:r>
          </a:p>
          <a:p>
            <a:pPr marL="815340" lvl="1" indent="-457200">
              <a:spcBef>
                <a:spcPts val="0"/>
              </a:spcBef>
              <a:buSzPct val="60000"/>
              <a:buFont typeface="Wingdings" charset="2"/>
              <a:buChar char="u"/>
            </a:pPr>
            <a:r>
              <a:rPr lang="en-US" dirty="0">
                <a:cs typeface="Times New Roman"/>
              </a:rPr>
              <a:t>Retaining walls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80832"/>
          </a:xfrm>
        </p:spPr>
        <p:txBody>
          <a:bodyPr>
            <a:noAutofit/>
          </a:bodyPr>
          <a:lstStyle/>
          <a:p>
            <a:r>
              <a:rPr lang="en-US" dirty="0" smtClean="0"/>
              <a:t>Task 3.0 Design Documents Review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Task 4.0 Structural Design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545102" y="6368855"/>
            <a:ext cx="533400" cy="244476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chemeClr val="dk2"/>
                </a:solidFill>
              </a:rPr>
              <a:t>6</a:t>
            </a:fld>
            <a:endParaRPr lang="en-US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3"/>
          <p:cNvSpPr txBox="1">
            <a:spLocks noGrp="1"/>
          </p:cNvSpPr>
          <p:nvPr>
            <p:ph type="title"/>
          </p:nvPr>
        </p:nvSpPr>
        <p:spPr>
          <a:xfrm>
            <a:off x="533400" y="356018"/>
            <a:ext cx="8153400" cy="8699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548640" lvl="1"/>
            <a:r>
              <a:rPr lang="en-US" sz="3600" dirty="0">
                <a:solidFill>
                  <a:srgbClr val="775F55"/>
                </a:solidFill>
                <a:latin typeface="+mj-lt"/>
              </a:rPr>
              <a:t>Task 5.0 Construction Cost </a:t>
            </a:r>
            <a:r>
              <a:rPr lang="en-US" sz="3600" dirty="0" smtClean="0">
                <a:solidFill>
                  <a:srgbClr val="775F55"/>
                </a:solidFill>
                <a:latin typeface="+mj-lt"/>
              </a:rPr>
              <a:t>Estimate &amp; </a:t>
            </a:r>
            <a:r>
              <a:rPr lang="en-US" sz="3600" dirty="0">
                <a:solidFill>
                  <a:srgbClr val="775F55"/>
                </a:solidFill>
                <a:latin typeface="+mj-lt"/>
              </a:rPr>
              <a:t>Task 6.0 Project Management</a:t>
            </a:r>
            <a:r>
              <a:rPr lang="en-US" sz="3600" dirty="0" smtClean="0">
                <a:latin typeface="+mj-lt"/>
              </a:rPr>
              <a:t/>
            </a:r>
            <a:br>
              <a:rPr lang="en-US" sz="3600" dirty="0" smtClean="0">
                <a:latin typeface="+mj-lt"/>
              </a:rPr>
            </a:br>
            <a:endParaRPr lang="en-US" sz="3600" dirty="0">
              <a:solidFill>
                <a:srgbClr val="775F55"/>
              </a:solidFill>
              <a:latin typeface="+mj-lt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sz="quarter" idx="2"/>
          </p:nvPr>
        </p:nvSpPr>
        <p:spPr>
          <a:xfrm>
            <a:off x="351602" y="2438399"/>
            <a:ext cx="4048664" cy="37639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indent="-457200">
              <a:spcBef>
                <a:spcPts val="0"/>
              </a:spcBef>
              <a:buFont typeface="Wingdings" charset="2"/>
              <a:buChar char="u"/>
            </a:pPr>
            <a:r>
              <a:rPr lang="en-US" sz="2600" dirty="0" smtClean="0"/>
              <a:t>Site work</a:t>
            </a:r>
          </a:p>
          <a:p>
            <a:pPr marL="685800" indent="-457200">
              <a:spcBef>
                <a:spcPts val="0"/>
              </a:spcBef>
              <a:buFont typeface="Wingdings" charset="2"/>
              <a:buChar char="u"/>
            </a:pPr>
            <a:r>
              <a:rPr lang="en-US" sz="2600" dirty="0" smtClean="0"/>
              <a:t>Foundation </a:t>
            </a:r>
          </a:p>
          <a:p>
            <a:pPr marL="685800" indent="-457200">
              <a:spcBef>
                <a:spcPts val="0"/>
              </a:spcBef>
              <a:buFont typeface="Wingdings" charset="2"/>
              <a:buChar char="u"/>
            </a:pPr>
            <a:r>
              <a:rPr lang="en-US" sz="2600" dirty="0" smtClean="0"/>
              <a:t>Structural components</a:t>
            </a:r>
          </a:p>
          <a:p>
            <a:pPr marL="685800" indent="-457200">
              <a:spcBef>
                <a:spcPts val="0"/>
              </a:spcBef>
              <a:buFont typeface="Wingdings" charset="2"/>
              <a:buChar char="u"/>
            </a:pPr>
            <a:r>
              <a:rPr lang="en-US" sz="2600" dirty="0" smtClean="0"/>
              <a:t>Relocation of surrounding facilities</a:t>
            </a:r>
          </a:p>
          <a:p>
            <a:pPr marL="685800" indent="-457200">
              <a:spcBef>
                <a:spcPts val="0"/>
              </a:spcBef>
              <a:buFont typeface="Wingdings" charset="2"/>
              <a:buChar char="u"/>
            </a:pPr>
            <a:endParaRPr sz="26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4487270" y="2392680"/>
            <a:ext cx="4718276" cy="3911174"/>
          </a:xfrm>
        </p:spPr>
        <p:txBody>
          <a:bodyPr>
            <a:normAutofit/>
          </a:bodyPr>
          <a:lstStyle/>
          <a:p>
            <a:pPr marL="685800" lvl="0" indent="-457200">
              <a:spcBef>
                <a:spcPts val="0"/>
              </a:spcBef>
              <a:buClr>
                <a:srgbClr val="DD8047"/>
              </a:buClr>
              <a:buFont typeface="Wingdings" charset="2"/>
              <a:buChar char="u"/>
            </a:pPr>
            <a:r>
              <a:rPr lang="en-US" sz="2600" dirty="0" smtClean="0">
                <a:solidFill>
                  <a:prstClr val="black"/>
                </a:solidFill>
              </a:rPr>
              <a:t>Task </a:t>
            </a:r>
            <a:r>
              <a:rPr lang="en-US" sz="2600" dirty="0">
                <a:solidFill>
                  <a:prstClr val="black"/>
                </a:solidFill>
              </a:rPr>
              <a:t>6.1 Team Management</a:t>
            </a:r>
          </a:p>
          <a:p>
            <a:pPr marL="685800" lvl="0" indent="-457200">
              <a:spcBef>
                <a:spcPts val="0"/>
              </a:spcBef>
              <a:buClr>
                <a:srgbClr val="DD8047"/>
              </a:buClr>
              <a:buFont typeface="Wingdings" charset="2"/>
              <a:buChar char="u"/>
            </a:pPr>
            <a:r>
              <a:rPr lang="en-US" sz="2600" dirty="0">
                <a:solidFill>
                  <a:prstClr val="black"/>
                </a:solidFill>
              </a:rPr>
              <a:t>Task 6.2 Client Management</a:t>
            </a:r>
          </a:p>
          <a:p>
            <a:pPr marL="685800" lvl="0" indent="-457200">
              <a:spcBef>
                <a:spcPts val="0"/>
              </a:spcBef>
              <a:buClr>
                <a:srgbClr val="DD8047"/>
              </a:buClr>
              <a:buFont typeface="Wingdings" charset="2"/>
              <a:buChar char="u"/>
            </a:pPr>
            <a:r>
              <a:rPr lang="en-US" sz="2600" dirty="0">
                <a:solidFill>
                  <a:prstClr val="black"/>
                </a:solidFill>
              </a:rPr>
              <a:t>Task 6.3 Deliverables</a:t>
            </a:r>
          </a:p>
          <a:p>
            <a:pPr marL="1005840" lvl="1" indent="-457200">
              <a:spcBef>
                <a:spcPts val="0"/>
              </a:spcBef>
              <a:buClr>
                <a:srgbClr val="94B6D2"/>
              </a:buClr>
              <a:buSzPct val="60000"/>
              <a:buFont typeface="Wingdings" charset="2"/>
              <a:buChar char="u"/>
            </a:pPr>
            <a:r>
              <a:rPr lang="en-US" dirty="0">
                <a:solidFill>
                  <a:prstClr val="black"/>
                </a:solidFill>
              </a:rPr>
              <a:t>50% Design Report</a:t>
            </a:r>
          </a:p>
          <a:p>
            <a:pPr marL="1005840" lvl="1" indent="-457200">
              <a:spcBef>
                <a:spcPts val="0"/>
              </a:spcBef>
              <a:buClr>
                <a:srgbClr val="94B6D2"/>
              </a:buClr>
              <a:buSzPct val="60000"/>
              <a:buFont typeface="Wingdings" charset="2"/>
              <a:buChar char="u"/>
            </a:pPr>
            <a:r>
              <a:rPr lang="en-US" dirty="0">
                <a:solidFill>
                  <a:prstClr val="black"/>
                </a:solidFill>
              </a:rPr>
              <a:t>Final Design Report</a:t>
            </a:r>
          </a:p>
          <a:p>
            <a:pPr marL="1005840" lvl="1" indent="-457200">
              <a:spcBef>
                <a:spcPts val="0"/>
              </a:spcBef>
              <a:buClr>
                <a:srgbClr val="94B6D2"/>
              </a:buClr>
              <a:buSzPct val="60000"/>
              <a:buFont typeface="Wingdings" charset="2"/>
              <a:buChar char="u"/>
            </a:pPr>
            <a:r>
              <a:rPr lang="en-US" dirty="0">
                <a:solidFill>
                  <a:prstClr val="black"/>
                </a:solidFill>
              </a:rPr>
              <a:t>Final Presentation</a:t>
            </a:r>
          </a:p>
          <a:p>
            <a:pPr marL="1005840" lvl="1" indent="-457200">
              <a:spcBef>
                <a:spcPts val="0"/>
              </a:spcBef>
              <a:buClr>
                <a:srgbClr val="94B6D2"/>
              </a:buClr>
              <a:buSzPct val="60000"/>
              <a:buFont typeface="Wingdings" charset="2"/>
              <a:buChar char="u"/>
            </a:pPr>
            <a:r>
              <a:rPr lang="en-US" dirty="0" smtClean="0">
                <a:solidFill>
                  <a:prstClr val="black"/>
                </a:solidFill>
              </a:rPr>
              <a:t>Website</a:t>
            </a:r>
          </a:p>
          <a:p>
            <a:pPr marL="1005840" lvl="1" indent="-457200">
              <a:spcBef>
                <a:spcPts val="0"/>
              </a:spcBef>
              <a:buClr>
                <a:srgbClr val="94B6D2"/>
              </a:buClr>
              <a:buSzPct val="60000"/>
              <a:buFont typeface="Wingdings" charset="2"/>
              <a:buChar char="u"/>
            </a:pPr>
            <a:r>
              <a:rPr lang="en-US" dirty="0" smtClean="0">
                <a:solidFill>
                  <a:prstClr val="black"/>
                </a:solidFill>
              </a:rPr>
              <a:t>Impacts</a:t>
            </a: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Task 5.0 Construction Cost Estimate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Task 6.0 Project Management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153400" y="6368855"/>
            <a:ext cx="533400" cy="244476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chemeClr val="dk2"/>
                </a:solidFill>
              </a:rPr>
              <a:t>7</a:t>
            </a:fld>
            <a:endParaRPr lang="en-US" sz="1000" dirty="0">
              <a:solidFill>
                <a:schemeClr val="dk2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Exclusions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 rtl="0">
              <a:spcBef>
                <a:spcPts val="0"/>
              </a:spcBef>
              <a:buFont typeface="Wingdings" charset="2"/>
              <a:buChar char="u"/>
            </a:pPr>
            <a:r>
              <a:rPr lang="en-US" dirty="0"/>
              <a:t>Mechanical, Electrical and Plumbing (MEP)</a:t>
            </a:r>
          </a:p>
          <a:p>
            <a:pPr marL="685800" lvl="0" indent="-457200" rtl="0">
              <a:spcBef>
                <a:spcPts val="0"/>
              </a:spcBef>
              <a:buFont typeface="Wingdings" charset="2"/>
              <a:buChar char="u"/>
            </a:pPr>
            <a:r>
              <a:rPr lang="en-US" dirty="0"/>
              <a:t>Architectural Design</a:t>
            </a:r>
          </a:p>
          <a:p>
            <a:pPr marL="685800" lvl="0" indent="-457200" rtl="0">
              <a:spcBef>
                <a:spcPts val="0"/>
              </a:spcBef>
              <a:buFont typeface="Wingdings" charset="2"/>
              <a:buChar char="u"/>
            </a:pPr>
            <a:r>
              <a:rPr lang="en-US" dirty="0"/>
              <a:t>Utilities</a:t>
            </a:r>
          </a:p>
          <a:p>
            <a:pPr marL="685800" lvl="0" indent="-457200" rtl="0">
              <a:spcBef>
                <a:spcPts val="0"/>
              </a:spcBef>
              <a:buFont typeface="Wingdings" charset="2"/>
              <a:buChar char="u"/>
            </a:pPr>
            <a:r>
              <a:rPr lang="en-US" dirty="0"/>
              <a:t>Permitting</a:t>
            </a:r>
          </a:p>
          <a:p>
            <a:pPr marL="685800" lvl="0" indent="-457200" rtl="0">
              <a:spcBef>
                <a:spcPts val="0"/>
              </a:spcBef>
              <a:buFont typeface="Wingdings" charset="2"/>
              <a:buChar char="u"/>
            </a:pPr>
            <a:r>
              <a:rPr lang="en-US" dirty="0"/>
              <a:t>Americans with Disabilities Act (ADA</a:t>
            </a:r>
            <a:r>
              <a:rPr lang="en-US" dirty="0" smtClean="0"/>
              <a:t>)</a:t>
            </a:r>
          </a:p>
          <a:p>
            <a:pPr marL="685800" lvl="0" indent="-457200" rtl="0">
              <a:spcBef>
                <a:spcPts val="0"/>
              </a:spcBef>
              <a:buFont typeface="Wingdings" charset="2"/>
              <a:buChar char="u"/>
            </a:pPr>
            <a:r>
              <a:rPr lang="en-US" dirty="0" smtClean="0"/>
              <a:t>Redesign of relocated facilities</a:t>
            </a:r>
            <a:endParaRPr lang="en-US" dirty="0"/>
          </a:p>
          <a:p>
            <a:pPr marL="685800" lvl="0" indent="-457200" rtl="0">
              <a:spcBef>
                <a:spcPts val="0"/>
              </a:spcBef>
              <a:buFont typeface="Wingdings" charset="2"/>
              <a:buChar char="u"/>
            </a:pPr>
            <a:r>
              <a:rPr lang="en-US" dirty="0" smtClean="0"/>
              <a:t>Any items that are not listed in the scope of services</a:t>
            </a: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grpSp>
        <p:nvGrpSpPr>
          <p:cNvPr id="4" name="Group 3"/>
          <p:cNvGrpSpPr/>
          <p:nvPr/>
        </p:nvGrpSpPr>
        <p:grpSpPr>
          <a:xfrm>
            <a:off x="6420362" y="0"/>
            <a:ext cx="2723638" cy="1238250"/>
            <a:chOff x="-788987" y="5867400"/>
            <a:chExt cx="2723638" cy="1238250"/>
          </a:xfrm>
        </p:grpSpPr>
        <p:pic>
          <p:nvPicPr>
            <p:cNvPr id="5" name="Picture 2" descr="https://lh6.googleusercontent.com/srLLcp_AWZlBpnnWtdPhu8YYhY7uOFizl3LDYVl1PfalBtdrM_yApFjTMEUp0Y8a7aqyXQ3NF-sfkE2QMTgOWOZ9XAqkJ6kkxyv0DUOO-uRx4pCzq596b-EXtmkf5gNJyMDy0bnG0kpHZHI3hQ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8987" y="5867400"/>
              <a:ext cx="2343150" cy="12382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20327" y="6085364"/>
              <a:ext cx="14143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ambria" panose="02040503050406030204" pitchFamily="18" charset="0"/>
                </a:rPr>
                <a:t>Synergy Engineering</a:t>
              </a:r>
              <a:endParaRPr lang="en-US" sz="16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30112" y="6368855"/>
            <a:ext cx="533400" cy="244476"/>
          </a:xfrm>
        </p:spPr>
        <p:txBody>
          <a:bodyPr>
            <a:normAutofit fontScale="92500" lnSpcReduction="10000"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782</TotalTime>
  <Words>477</Words>
  <Application>Microsoft Office PowerPoint</Application>
  <PresentationFormat>On-screen Show (4:3)</PresentationFormat>
  <Paragraphs>121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</vt:lpstr>
      <vt:lpstr>Times New Roman</vt:lpstr>
      <vt:lpstr>Tw Cen MT</vt:lpstr>
      <vt:lpstr>Wingdings</vt:lpstr>
      <vt:lpstr>Wingdings 2</vt:lpstr>
      <vt:lpstr>Median</vt:lpstr>
      <vt:lpstr> NAU International pavilion  expansion</vt:lpstr>
      <vt:lpstr>Project Background </vt:lpstr>
      <vt:lpstr>Technical Considerations &amp; Potential Challenge</vt:lpstr>
      <vt:lpstr>Stakeholders</vt:lpstr>
      <vt:lpstr>Scope of Services</vt:lpstr>
      <vt:lpstr>Task 1.0 Site Selection &amp;  Task 2.0 Surveying</vt:lpstr>
      <vt:lpstr>Task 3.0 Design Documents Review &amp; Task 4.0 Structural Design </vt:lpstr>
      <vt:lpstr>Task 5.0 Construction Cost Estimate &amp; Task 6.0 Project Management </vt:lpstr>
      <vt:lpstr>Exclusions</vt:lpstr>
      <vt:lpstr>Project Schedule</vt:lpstr>
      <vt:lpstr>Staffing and Cost</vt:lpstr>
      <vt:lpstr>Cost of Engineering Services</vt:lpstr>
      <vt:lpstr>References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 International Pavilion Expansion</dc:title>
  <dc:creator>Abdulaziz M o a sh Alajmi</dc:creator>
  <cp:lastModifiedBy>Abdulaziz M o a sh Alajmi</cp:lastModifiedBy>
  <cp:revision>170</cp:revision>
  <dcterms:modified xsi:type="dcterms:W3CDTF">2016-05-09T10:07:58Z</dcterms:modified>
</cp:coreProperties>
</file>